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87" r:id="rId20"/>
    <p:sldId id="275" r:id="rId21"/>
    <p:sldId id="288" r:id="rId22"/>
    <p:sldId id="289" r:id="rId23"/>
    <p:sldId id="274" r:id="rId24"/>
    <p:sldId id="276" r:id="rId25"/>
    <p:sldId id="290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2"/>
    <p:restoredTop sz="75517"/>
  </p:normalViewPr>
  <p:slideViewPr>
    <p:cSldViewPr snapToGrid="0">
      <p:cViewPr varScale="1">
        <p:scale>
          <a:sx n="80" d="100"/>
          <a:sy n="80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D9A4A-ED93-DD44-B5F9-6206A0C0B5C3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FFCD3-4B66-8848-934A-377B584A5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7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CO sites: because we don’t have comparable sed and soil in CO. Different climate in Southern CO. Different lithology?</a:t>
            </a:r>
          </a:p>
          <a:p>
            <a:endParaRPr lang="en-US" dirty="0"/>
          </a:p>
          <a:p>
            <a:r>
              <a:rPr lang="en-US" dirty="0"/>
              <a:t>Test: difference in peat by Mtn range: add pH, conductivity, lithology? Check 16S by mtn range? We can potentially check lithology online.</a:t>
            </a:r>
          </a:p>
          <a:p>
            <a:r>
              <a:rPr lang="en-US" dirty="0"/>
              <a:t>Lithology on 16S- research studies? One paper used bedrock info. </a:t>
            </a:r>
          </a:p>
          <a:p>
            <a:r>
              <a:rPr lang="en-US" dirty="0"/>
              <a:t>Same high-elevation environments – may not matter. </a:t>
            </a:r>
          </a:p>
          <a:p>
            <a:r>
              <a:rPr lang="en-US" dirty="0"/>
              <a:t>~ 30 sites for all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1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resolution: at genus, family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NMDS-&gt; taxa gloom by Genus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7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to the environment but not necessarily rare! </a:t>
            </a:r>
          </a:p>
          <a:p>
            <a:endParaRPr lang="en-US" dirty="0"/>
          </a:p>
          <a:p>
            <a:r>
              <a:rPr lang="en-US" dirty="0"/>
              <a:t>Lake: catch all? Dispersal thing</a:t>
            </a:r>
          </a:p>
          <a:p>
            <a:r>
              <a:rPr lang="en-US" dirty="0"/>
              <a:t>Alternative: sure washing everything into the lake, but the lake is a strong filter on what can survive in. </a:t>
            </a:r>
          </a:p>
          <a:p>
            <a:endParaRPr lang="en-US" dirty="0"/>
          </a:p>
          <a:p>
            <a:r>
              <a:rPr lang="en-US" dirty="0"/>
              <a:t>Shared taxa plots at family, phylum and genus. </a:t>
            </a:r>
          </a:p>
          <a:p>
            <a:endParaRPr lang="en-US" dirty="0"/>
          </a:p>
          <a:p>
            <a:r>
              <a:rPr lang="en-US" dirty="0"/>
              <a:t>Add rare taxa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panel plot: phyla: surface, bottom</a:t>
            </a:r>
          </a:p>
          <a:p>
            <a:r>
              <a:rPr lang="en-US" dirty="0"/>
              <a:t>Family: : surface, bottom</a:t>
            </a:r>
          </a:p>
          <a:p>
            <a:r>
              <a:rPr lang="en-US" dirty="0"/>
              <a:t>Gloom at family, and at phyla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top 16 taxa.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8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Shows pair-wise comparison, right: If we are only comparing soils vs soils shows similarities</a:t>
            </a:r>
          </a:p>
          <a:p>
            <a:pPr marL="228600" indent="-228600">
              <a:buAutoNum type="arabicPeriod"/>
            </a:pPr>
            <a:r>
              <a:rPr lang="en-US" dirty="0"/>
              <a:t>Soils are super homogenous</a:t>
            </a:r>
          </a:p>
          <a:p>
            <a:pPr marL="228600" indent="-228600">
              <a:buAutoNum type="arabicPeriod"/>
            </a:pPr>
            <a:r>
              <a:rPr lang="en-US" dirty="0"/>
              <a:t>Differences between peats </a:t>
            </a:r>
          </a:p>
          <a:p>
            <a:pPr marL="228600" indent="-228600">
              <a:buAutoNum type="arabicPeriod"/>
            </a:pPr>
            <a:r>
              <a:rPr lang="en-US" dirty="0"/>
              <a:t>Soil and the sediments share the least amount of community similarity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Far left plot: pair-wise similarities. </a:t>
            </a:r>
          </a:p>
          <a:p>
            <a:pPr marL="228600" indent="-228600">
              <a:buAutoNum type="arabicPeriod"/>
            </a:pPr>
            <a:r>
              <a:rPr lang="en-US" dirty="0"/>
              <a:t>The further away you are geographically the less similar.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Environmentally similar analysis? Environmental filter?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8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The package DESeq2 provides methods to test for differential expression by use of negative binomial generalized linear models; the estimates of dispersion and logarithmic fold changes incorporate data-driven prior distributions. This vignette explains the use of the package and demonstrates typical workflows. </a:t>
            </a:r>
          </a:p>
          <a:p>
            <a:endParaRPr lang="en-US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r>
              <a:rPr lang="en-US" dirty="0"/>
              <a:t>http://joey711.github.io/</a:t>
            </a:r>
            <a:r>
              <a:rPr lang="en-US" dirty="0" err="1"/>
              <a:t>phyloseq</a:t>
            </a:r>
            <a:r>
              <a:rPr lang="en-US" dirty="0"/>
              <a:t>-extensions/DESeq2.html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83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CO sites: because we don’t have comparable sed and soil in CO. Different climate in Southern CO. Different lithology?</a:t>
            </a:r>
          </a:p>
          <a:p>
            <a:endParaRPr lang="en-US" dirty="0"/>
          </a:p>
          <a:p>
            <a:r>
              <a:rPr lang="en-US" dirty="0"/>
              <a:t>Test: difference in peat by Mtn range: add pH, conductivity, lithology? Check 16S by mtn range? We can potentially check lithology online.</a:t>
            </a:r>
          </a:p>
          <a:p>
            <a:r>
              <a:rPr lang="en-US" dirty="0"/>
              <a:t>Lithology on 16S- research studies? One paper used bedrock info. </a:t>
            </a:r>
          </a:p>
          <a:p>
            <a:r>
              <a:rPr lang="en-US" dirty="0"/>
              <a:t>Same high-elevation environments – may not matter. </a:t>
            </a:r>
          </a:p>
          <a:p>
            <a:r>
              <a:rPr lang="en-US" dirty="0"/>
              <a:t>~ 30 sites for all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2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2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1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soils, 16S shows homogeneity between all soil samples, therefore all soil samples are surface sample. </a:t>
            </a:r>
          </a:p>
          <a:p>
            <a:r>
              <a:rPr lang="en-US" dirty="0"/>
              <a:t>Pick surface environment: </a:t>
            </a:r>
          </a:p>
          <a:p>
            <a:r>
              <a:rPr lang="en-US" dirty="0"/>
              <a:t>Peat: above water table, Sediment 0-5 cm (Jordan, check!), Soil: all </a:t>
            </a:r>
          </a:p>
          <a:p>
            <a:endParaRPr lang="en-US" dirty="0"/>
          </a:p>
          <a:p>
            <a:r>
              <a:rPr lang="en-US" dirty="0"/>
              <a:t>?Useful to keep the deep samples. Adds another depth to the story. Maybe another section to compare surface vs deep samples for peats vs sediments</a:t>
            </a:r>
          </a:p>
          <a:p>
            <a:r>
              <a:rPr lang="en-US" dirty="0"/>
              <a:t>Jordan: list your sample depths. </a:t>
            </a:r>
          </a:p>
          <a:p>
            <a:endParaRPr lang="en-US" dirty="0"/>
          </a:p>
          <a:p>
            <a:r>
              <a:rPr lang="en-US" dirty="0"/>
              <a:t>Extra ? Long 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76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Soils: Spatial variability at small and large scales?</a:t>
            </a:r>
          </a:p>
          <a:p>
            <a:endParaRPr lang="en-US" dirty="0"/>
          </a:p>
          <a:p>
            <a:r>
              <a:rPr lang="en-US" dirty="0"/>
              <a:t>Peats: above vs below water table samples. Multiple per wetland: at least 4 samples. </a:t>
            </a:r>
          </a:p>
          <a:p>
            <a:r>
              <a:rPr lang="en-US" dirty="0"/>
              <a:t>Intra-site var? Compare with regional variability?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9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Influence: More environment than climate.</a:t>
            </a:r>
          </a:p>
          <a:p>
            <a:r>
              <a:rPr lang="en-US" dirty="0"/>
              <a:t>Temperature is very different, but environment is also very different. </a:t>
            </a:r>
          </a:p>
          <a:p>
            <a:endParaRPr lang="en-US" dirty="0"/>
          </a:p>
          <a:p>
            <a:r>
              <a:rPr lang="en-US" dirty="0"/>
              <a:t>Compare with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69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Climate is similar across types but the sample temperatures are not. </a:t>
            </a:r>
          </a:p>
          <a:p>
            <a:r>
              <a:rPr lang="en-US" dirty="0"/>
              <a:t>Soil measured temperature reflect air t</a:t>
            </a:r>
          </a:p>
          <a:p>
            <a:endParaRPr lang="en-US" dirty="0"/>
          </a:p>
          <a:p>
            <a:r>
              <a:rPr lang="en-US" dirty="0"/>
              <a:t>Look at the correlations between air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diversity declines with depth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2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Depth-&gt; </a:t>
            </a:r>
          </a:p>
          <a:p>
            <a:r>
              <a:rPr lang="en-US" dirty="0"/>
              <a:t>Categorical variable, add: peat, soil, sediment. </a:t>
            </a:r>
          </a:p>
          <a:p>
            <a:r>
              <a:rPr lang="en-US" dirty="0"/>
              <a:t>Redo at genus level. </a:t>
            </a:r>
          </a:p>
          <a:p>
            <a:endParaRPr lang="en-US" dirty="0"/>
          </a:p>
          <a:p>
            <a:r>
              <a:rPr lang="en-US" dirty="0"/>
              <a:t>Cont. along x axis. Peats might be in between. Are the Bs and As more towards soils or lakes?</a:t>
            </a:r>
          </a:p>
          <a:p>
            <a:r>
              <a:rPr lang="en-US" dirty="0"/>
              <a:t>They all overlap on the y axis – which is a temperature axis. First order pattern is substrate like Jordan’s lakes : surface, different depths.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Merged by site: not a good idea ?</a:t>
            </a:r>
          </a:p>
          <a:p>
            <a:r>
              <a:rPr lang="en-US" dirty="0"/>
              <a:t>Use melt for percentages. </a:t>
            </a:r>
          </a:p>
          <a:p>
            <a:endParaRPr lang="en-US" dirty="0"/>
          </a:p>
          <a:p>
            <a:r>
              <a:rPr lang="en-US" dirty="0"/>
              <a:t>Move order: Sediment, peat, soil. </a:t>
            </a:r>
          </a:p>
          <a:p>
            <a:r>
              <a:rPr lang="en-US" dirty="0"/>
              <a:t>Sediments are most anoxic-&gt; more </a:t>
            </a:r>
            <a:r>
              <a:rPr lang="en-US" dirty="0" err="1"/>
              <a:t>archea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FFCD3-4B66-8848-934A-377B584A54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40E1-844A-33AC-E49B-4EF8EDB42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20A33-02D4-4891-1D45-F5E59E9CF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CC56E-34F6-F579-FFD8-92C33267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9A20-9E8A-C53A-7B3F-47B93573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6F8A-61B7-99FC-F10D-890B2533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6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25FC-EC08-796C-292D-A81CF843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104B8-441F-273A-088A-ADBD1AFAD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8DDA-2E11-B3A5-8578-A9008011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4B5-4784-5A0D-1534-51AA6E3C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F1D2B-B0CD-6BA1-36D8-D616BFB5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9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CC923-7E2C-BE30-B6F9-8BB90938A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0A529-75A7-64D2-6EDC-ACB59B271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13F01-02BE-C24D-2200-AAF16521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88699-49DC-7E01-9646-CD73571B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77FA-D33A-5E41-4166-D26A26F1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73FD-2FA8-D823-D28C-CFFAB496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9D4A-6613-FD7C-E22F-717BB431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AEB9-A0A1-640C-8181-EFBCB571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B7522-3EB0-2426-3BA0-564FEAB6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D0E83-15B1-B618-C2A7-5081E6FE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BCF6-B454-7B9F-57DD-DC5FBFBB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2E12-5132-6AED-B08E-8D45991C8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B145-7FDF-8F05-3650-78A6E660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40463-0695-949D-04BC-65DDF0BC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B5664-DFAD-23D6-DD16-4FCEF775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0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C325-651B-9592-757C-18A640C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3F5A-B916-9828-3268-7C15491A8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F21ED-76C0-E77B-EB26-1DA74FC8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D974D-049A-763C-87A7-6E22FA96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1F78F-A35B-C22F-7A6B-D226D4FA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53F1-8FE8-F79A-CD16-E3552CD5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0334-2658-69F5-69E8-375341C0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F5877-83DE-93A0-5D89-EA88230A7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8DF0-25BD-EA5C-B569-82CD557E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8F48D-C1C2-E0FB-8A43-6C5E0D9F6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6FA02-E4CB-C8ED-8741-8C4D2C233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651D6-D024-A026-541C-15FF8FC4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B361C-87C4-A40B-8DF3-C41BCA40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42592-80AB-1E96-655B-4D050437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2791-943D-1734-AAEB-1C104517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3EB22-0D45-AB8A-D4F9-28BE779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89365-D71F-86D7-2361-E8A57685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842A1-65DB-531B-75ED-D79F1DFC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4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9A9DE-B31F-89A6-BAEA-1E180D1E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6DC5D-1E3F-501C-4B5C-39B8F42C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8128-7390-7F97-7DA1-B2FAA707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FF59-7930-0E4C-D4B6-9F028A19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C18C8-FBB9-2E7B-95B2-59C63702F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EFE84-A610-0F67-08FD-08137BCE3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45693-165B-5B6C-DB0A-6BE07CE6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30DEA-8155-F24C-57B5-D92382DF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586F9-4B96-D430-F0BE-0347BEF7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4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958C-C4B6-6C91-0ECF-12C56EEB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A5AD4-CEF9-2496-E120-1B48B9ABF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401B8-03F9-F1D3-DD72-6F2A75230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2C54-FC9C-6EA3-A6BA-4A2ABD51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11E63-8558-6158-F416-30DCA5CE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96F71-E0A8-4550-4167-7DFF6513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5D8DAA-4BFC-C40D-7870-1D9D26B6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651D6-9200-13E1-9376-8B9A1D4E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E425A-35C5-F1B0-1E8F-576DAD0CA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25B76-FCB4-4749-9847-EB3CA4FF4D0F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986D-141A-52C0-1A23-A8E6508B6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39A6-D27C-C398-BEF5-CDF0F6440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E6D70-9137-394D-B63E-4D1C22C2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FD6A2-3D8F-8C4D-EE66-25E2A3C21453}"/>
              </a:ext>
            </a:extLst>
          </p:cNvPr>
          <p:cNvSpPr txBox="1"/>
          <p:nvPr/>
        </p:nvSpPr>
        <p:spPr>
          <a:xfrm>
            <a:off x="4489636" y="1945557"/>
            <a:ext cx="297870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15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Ioana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Stefanescu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analyses</a:t>
            </a:r>
          </a:p>
        </p:txBody>
      </p:sp>
    </p:spTree>
    <p:extLst>
      <p:ext uri="{BB962C8B-B14F-4D97-AF65-F5344CB8AC3E}">
        <p14:creationId xmlns:p14="http://schemas.microsoft.com/office/powerpoint/2010/main" val="424703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7FAC0B4-8BB0-B5B7-CBDF-E5C42A734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600"/>
            <a:ext cx="7772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0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947ACD-80A1-CD46-E598-A5D725F7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7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EA744CC-7DC1-D209-1B39-56AC5C5F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3" y="789432"/>
            <a:ext cx="11312434" cy="52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F9D939B-8240-03AB-22D2-520C4D4D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4200"/>
            <a:ext cx="12016273" cy="5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2FA50E0-A2D1-DAE9-CDF4-2163CCB7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4199"/>
            <a:ext cx="11904306" cy="55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751AC26-47C6-E49D-824D-39499B37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" y="1561011"/>
            <a:ext cx="5891349" cy="4238898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AE4A644B-80BF-BE38-A7DB-FA0BA8E2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1011"/>
            <a:ext cx="6096000" cy="382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soil and soil&#10;&#10;Description automatically generated with medium confidence">
            <a:extLst>
              <a:ext uri="{FF2B5EF4-FFF2-40B4-BE49-F238E27FC236}">
                <a16:creationId xmlns:a16="http://schemas.microsoft.com/office/drawing/2014/main" id="{42529B15-1845-68FD-11F0-A45038C8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65" y="110068"/>
            <a:ext cx="4572000" cy="3556000"/>
          </a:xfrm>
          <a:prstGeom prst="rect">
            <a:avLst/>
          </a:prstGeom>
        </p:spPr>
      </p:pic>
      <p:pic>
        <p:nvPicPr>
          <p:cNvPr id="5" name="Picture 4" descr="A graph of 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D6B7387-E2A9-561C-F07A-4261B67C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5" y="3862493"/>
            <a:ext cx="3709851" cy="2885439"/>
          </a:xfrm>
          <a:prstGeom prst="rect">
            <a:avLst/>
          </a:prstGeom>
        </p:spPr>
      </p:pic>
      <p:pic>
        <p:nvPicPr>
          <p:cNvPr id="7" name="Picture 6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92E2F59B-3E86-8F2B-AD04-59146FB22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235" y="1295400"/>
            <a:ext cx="6096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18FA9485-CB69-BED4-EB77-04B2AAB5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1" y="325918"/>
            <a:ext cx="11636557" cy="62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1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DAC99-578F-539B-7393-AE0D5940E0FE}"/>
              </a:ext>
            </a:extLst>
          </p:cNvPr>
          <p:cNvSpPr txBox="1"/>
          <p:nvPr/>
        </p:nvSpPr>
        <p:spPr>
          <a:xfrm>
            <a:off x="222436" y="1349209"/>
            <a:ext cx="11747127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5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Ioana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Stefanescu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OTU LEVEL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Removed down core samples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Grouped samples in 5 substrates: sediment-deep, sediment-surface, peat-deep, peat-surface, soil-surface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Ordered samples in each substrate by latitude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Rerun all 16S analyses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Rerun all Metadata analyses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Rerun all analyses at Genus level: NMDS, shared and unshared, unique taxa. (</a:t>
            </a:r>
            <a:r>
              <a:rPr lang="en-US" sz="2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not done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807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08A60-504D-CD2E-0D37-5028562D727D}"/>
              </a:ext>
            </a:extLst>
          </p:cNvPr>
          <p:cNvSpPr txBox="1"/>
          <p:nvPr/>
        </p:nvSpPr>
        <p:spPr>
          <a:xfrm>
            <a:off x="7843234" y="257579"/>
            <a:ext cx="604019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 &amp; Samples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Sediment: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Sites: 36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Samples: 193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Surface:  114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Deep:        79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Peat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Sites: 39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Samples: 270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Surface: 124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Deep:     146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Soil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Sites: 32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Samples: 77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Surface:  77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Deep:     N/A</a:t>
            </a:r>
          </a:p>
        </p:txBody>
      </p:sp>
      <p:pic>
        <p:nvPicPr>
          <p:cNvPr id="8" name="Picture 7" descr="A map of land with different locations&#10;&#10;Description automatically generated with medium confidence">
            <a:extLst>
              <a:ext uri="{FF2B5EF4-FFF2-40B4-BE49-F238E27FC236}">
                <a16:creationId xmlns:a16="http://schemas.microsoft.com/office/drawing/2014/main" id="{5328D846-5CD9-2B6A-25A5-B4F5F08D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1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mountains&#10;&#10;Description automatically generated with medium confidence">
            <a:extLst>
              <a:ext uri="{FF2B5EF4-FFF2-40B4-BE49-F238E27FC236}">
                <a16:creationId xmlns:a16="http://schemas.microsoft.com/office/drawing/2014/main" id="{19E41102-12AB-5A24-ABAC-AA2253EE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08A60-504D-CD2E-0D37-5028562D727D}"/>
              </a:ext>
            </a:extLst>
          </p:cNvPr>
          <p:cNvSpPr txBox="1"/>
          <p:nvPr/>
        </p:nvSpPr>
        <p:spPr>
          <a:xfrm>
            <a:off x="9820405" y="1760975"/>
            <a:ext cx="17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Peat = 39</a:t>
            </a:r>
          </a:p>
          <a:p>
            <a:r>
              <a:rPr lang="en-US" dirty="0"/>
              <a:t>Sediment = 36</a:t>
            </a:r>
          </a:p>
          <a:p>
            <a:r>
              <a:rPr lang="en-US" dirty="0"/>
              <a:t>Soil =32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C232E9-AE8A-C97D-B634-0AFB18FFF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3427413"/>
            <a:ext cx="12192000" cy="0"/>
          </a:xfrm>
          <a:prstGeom prst="rect">
            <a:avLst/>
          </a:prstGeom>
          <a:solidFill>
            <a:srgbClr val="282A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Lucida Sans" panose="020B0602030504020204" pitchFamily="34" charset="77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9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DBC8F22-E4D7-2BB7-D19E-BDB4DD1D4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05" y="1146492"/>
            <a:ext cx="9788589" cy="543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A1AB0-471F-5B93-D659-4D1B8127CC39}"/>
              </a:ext>
            </a:extLst>
          </p:cNvPr>
          <p:cNvSpPr txBox="1"/>
          <p:nvPr/>
        </p:nvSpPr>
        <p:spPr>
          <a:xfrm>
            <a:off x="4479011" y="273403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in core</a:t>
            </a:r>
          </a:p>
        </p:txBody>
      </p:sp>
    </p:spTree>
    <p:extLst>
      <p:ext uri="{BB962C8B-B14F-4D97-AF65-F5344CB8AC3E}">
        <p14:creationId xmlns:p14="http://schemas.microsoft.com/office/powerpoint/2010/main" val="358377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95766AAD-040C-6BE9-7CAB-A746C23D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9" y="0"/>
            <a:ext cx="457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238C4B-9C24-9890-9AF7-2548B9884B7A}"/>
              </a:ext>
            </a:extLst>
          </p:cNvPr>
          <p:cNvSpPr txBox="1"/>
          <p:nvPr/>
        </p:nvSpPr>
        <p:spPr>
          <a:xfrm>
            <a:off x="5632175" y="1351722"/>
            <a:ext cx="65598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distribution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Tmean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Tmax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MAP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temperature: measured in the filed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Peat: system temperature (stream?)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Sediment: lake water bottom temperature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Soil: soil core temperature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3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F943B8-36AF-F6AF-19E7-77BF4E2C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43CD6-49BD-A224-EEB0-AF59F310B783}"/>
              </a:ext>
            </a:extLst>
          </p:cNvPr>
          <p:cNvSpPr txBox="1"/>
          <p:nvPr/>
        </p:nvSpPr>
        <p:spPr>
          <a:xfrm>
            <a:off x="7126357" y="2425147"/>
            <a:ext cx="6400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relationships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lines shown only for significant relationships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0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22E33B1-F481-9CD5-A7B4-9D2691A4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600"/>
            <a:ext cx="7772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4EF4389-013B-2A18-99FA-FEC8D76C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65" y="294861"/>
            <a:ext cx="7772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9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48CDE-BBDE-2738-AEA9-5BF1277E9C33}"/>
              </a:ext>
            </a:extLst>
          </p:cNvPr>
          <p:cNvSpPr txBox="1"/>
          <p:nvPr/>
        </p:nvSpPr>
        <p:spPr>
          <a:xfrm>
            <a:off x="2197248" y="2321004"/>
            <a:ext cx="9027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following plots: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Samples split in 5 substrates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Samples ordered by latitude in each substrate (x-axis)</a:t>
            </a:r>
          </a:p>
        </p:txBody>
      </p:sp>
    </p:spTree>
    <p:extLst>
      <p:ext uri="{BB962C8B-B14F-4D97-AF65-F5344CB8AC3E}">
        <p14:creationId xmlns:p14="http://schemas.microsoft.com/office/powerpoint/2010/main" val="229780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A605198-4BB0-122B-2C1E-DDD70B1A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025466" cy="56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E88F6C-2898-D871-826D-F2C82EFA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4200"/>
            <a:ext cx="12160569" cy="56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6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8AC9013-B1AF-0C13-7C99-56ADE8A7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4199"/>
            <a:ext cx="12188166" cy="56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689FBD9-CF72-9DB3-D94F-88E641BE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236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5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55E1FA4-714B-8D73-50BC-BA2D1D04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43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52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2D9B757-F90B-7490-0B25-B0D0DAF1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4200"/>
            <a:ext cx="12160569" cy="56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73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811FDCD-3A7E-9B23-2600-01D8EF72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200936" cy="56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07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A8A2CD5-C3D1-A8AA-516B-C74DE24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ity&#10;&#10;Description automatically generated with medium confidence">
            <a:extLst>
              <a:ext uri="{FF2B5EF4-FFF2-40B4-BE49-F238E27FC236}">
                <a16:creationId xmlns:a16="http://schemas.microsoft.com/office/drawing/2014/main" id="{DE12092A-3F31-55FD-1484-F2CA4A50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215764" cy="57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1E43CED-431A-0AEE-8334-8C2225B69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35"/>
          <a:stretch/>
        </p:blipFill>
        <p:spPr>
          <a:xfrm>
            <a:off x="0" y="0"/>
            <a:ext cx="4997003" cy="6858000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FF60D45-827F-F8C0-F9BF-1B447D7DB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6" y="0"/>
            <a:ext cx="7001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744F343-FF54-A4F9-53DF-470D71C7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7" y="32004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864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27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264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8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65DE540-6E60-A0A8-B92D-127C8E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0" y="675861"/>
            <a:ext cx="4955650" cy="2753139"/>
          </a:xfrm>
          <a:prstGeom prst="rect">
            <a:avLst/>
          </a:prstGeom>
        </p:spPr>
      </p:pic>
      <p:pic>
        <p:nvPicPr>
          <p:cNvPr id="5" name="Picture 4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248B3906-780E-CD48-BCDE-65BC38FD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50" y="3429000"/>
            <a:ext cx="5376075" cy="2986708"/>
          </a:xfrm>
          <a:prstGeom prst="rect">
            <a:avLst/>
          </a:prstGeom>
        </p:spPr>
      </p:pic>
      <p:pic>
        <p:nvPicPr>
          <p:cNvPr id="7" name="Picture 6" descr="A line graph with red lines&#10;&#10;Description automatically generated with medium confidence">
            <a:extLst>
              <a:ext uri="{FF2B5EF4-FFF2-40B4-BE49-F238E27FC236}">
                <a16:creationId xmlns:a16="http://schemas.microsoft.com/office/drawing/2014/main" id="{80AE13A4-F37C-F893-24E4-0F69BC774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850" y="1143000"/>
            <a:ext cx="4955650" cy="27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82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871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0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93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E0DB1D0-177F-CCAB-1FDA-355E75C4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115930"/>
            <a:ext cx="5923722" cy="3290957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5EFFAEA-18E1-26AE-22E6-BA47970EE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5929"/>
            <a:ext cx="5923723" cy="32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A6D56CF-C102-20D1-9B0B-FB3185B6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430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1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C54F801-A108-1CCC-DBAA-D8655152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0" y="531928"/>
            <a:ext cx="5214730" cy="2897072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3499F47-AC7B-6B36-A91F-0568A5C7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" y="3960929"/>
            <a:ext cx="5214728" cy="2897071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7F10B7E-1AEB-9D32-CB40-F1E31EFBD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81624"/>
            <a:ext cx="5214730" cy="2897072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6216B2B-1CE2-A56C-A8BE-3C5B07895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60929"/>
            <a:ext cx="5214728" cy="28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8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77FD4237-4A03-3340-42AB-2AA75E0A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600"/>
            <a:ext cx="7772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44A72C80-26B2-E44E-77B5-FB1C7A09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600"/>
            <a:ext cx="7772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14497</TotalTime>
  <Words>872</Words>
  <Application>Microsoft Macintosh PowerPoint</Application>
  <PresentationFormat>Widescreen</PresentationFormat>
  <Paragraphs>151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Helvetica Neue</vt:lpstr>
      <vt:lpstr>Lucida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Ioana Cristina Stefanescu</dc:creator>
  <cp:lastModifiedBy>Ioana Cristina Stefanescu</cp:lastModifiedBy>
  <cp:revision>11</cp:revision>
  <dcterms:created xsi:type="dcterms:W3CDTF">2024-07-29T14:00:38Z</dcterms:created>
  <dcterms:modified xsi:type="dcterms:W3CDTF">2024-08-09T12:49:57Z</dcterms:modified>
</cp:coreProperties>
</file>